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9" r:id="rId4"/>
    <p:sldId id="260" r:id="rId5"/>
    <p:sldId id="258" r:id="rId6"/>
    <p:sldId id="262" r:id="rId7"/>
    <p:sldId id="263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20" autoAdjust="0"/>
    <p:restoredTop sz="94660"/>
  </p:normalViewPr>
  <p:slideViewPr>
    <p:cSldViewPr snapToGrid="0">
      <p:cViewPr varScale="1">
        <p:scale>
          <a:sx n="75" d="100"/>
          <a:sy n="75" d="100"/>
        </p:scale>
        <p:origin x="441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90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31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341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0434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17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1220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675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11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59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87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542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16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918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96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917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8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279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kaggle.com/datasets/berkayalan/apple-stock-data-between-2015-and-2022?resource=download\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thttps/drive.google.com/drive/u/0/my-driv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9434810" TargetMode="External"/><Relationship Id="rId2" Type="http://schemas.openxmlformats.org/officeDocument/2006/relationships/hyperlink" Target="https://ieeexplore.ieee.org/document/9544965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>
            <a:extLst>
              <a:ext uri="{FF2B5EF4-FFF2-40B4-BE49-F238E27FC236}">
                <a16:creationId xmlns:a16="http://schemas.microsoft.com/office/drawing/2014/main" id="{EB7A3FA9-A61E-99BE-8E28-880EF8F79A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330CE1-6DE6-4A09-B3EE-8F7D8C324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Autofit/>
          </a:bodyPr>
          <a:lstStyle/>
          <a:p>
            <a:r>
              <a:rPr lang="en-US" sz="4000" b="1" dirty="0">
                <a:latin typeface="Arial"/>
              </a:rPr>
              <a:t>Stock Market Forecasting Using NLP</a:t>
            </a:r>
            <a:br>
              <a:rPr lang="en-US" sz="4000" b="1" i="0" dirty="0">
                <a:effectLst/>
                <a:latin typeface="Arial" panose="020B0604020202020204" pitchFamily="34" charset="0"/>
              </a:rPr>
            </a:br>
            <a:endParaRPr lang="en-US" sz="4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5DF129-6A14-A7C0-6BCB-B5CCCBC159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Autofit/>
          </a:bodyPr>
          <a:lstStyle/>
          <a:p>
            <a:pPr algn="r"/>
            <a:r>
              <a:rPr lang="en-US" sz="1400" b="1" dirty="0"/>
              <a:t>Presented By: </a:t>
            </a:r>
            <a:br>
              <a:rPr lang="en-US" sz="1400" b="1" dirty="0"/>
            </a:br>
            <a:r>
              <a:rPr lang="en-US" sz="1400" b="1" dirty="0"/>
              <a:t>Jyothsna Aitipamula</a:t>
            </a:r>
            <a:br>
              <a:rPr lang="en-US" sz="1400" b="1" dirty="0"/>
            </a:br>
            <a:r>
              <a:rPr lang="en-US" sz="1400" b="1" dirty="0"/>
              <a:t>Vaishnavi </a:t>
            </a:r>
            <a:r>
              <a:rPr lang="en-US" sz="1400" b="1" dirty="0" err="1"/>
              <a:t>sai</a:t>
            </a:r>
            <a:r>
              <a:rPr lang="en-US" sz="1400" b="1" dirty="0"/>
              <a:t> Malapati</a:t>
            </a:r>
            <a:br>
              <a:rPr lang="en-US" sz="1400" b="1" dirty="0"/>
            </a:br>
            <a:r>
              <a:rPr lang="en-US" sz="1400" b="1" dirty="0"/>
              <a:t>Sai </a:t>
            </a:r>
            <a:r>
              <a:rPr lang="en-US" sz="1400" b="1" dirty="0" err="1"/>
              <a:t>Deekshith</a:t>
            </a:r>
            <a:r>
              <a:rPr lang="en-US" sz="1400" b="1" dirty="0"/>
              <a:t> </a:t>
            </a:r>
            <a:r>
              <a:rPr lang="en-US" sz="1400" b="1" dirty="0" err="1"/>
              <a:t>Miyapuram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7110197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29CF05-A0C6-DD3E-BB37-AFBF92D12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en-US" b="1">
                <a:solidFill>
                  <a:srgbClr val="FFFFFF"/>
                </a:solidFill>
              </a:rPr>
              <a:t>Project Objective 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D8124CDE-C63C-FFB3-AA89-C8AC4A8E4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>
            <a:normAutofit/>
          </a:bodyPr>
          <a:lstStyle/>
          <a:p>
            <a:pPr marL="1143000">
              <a:lnSpc>
                <a:spcPct val="90000"/>
              </a:lnSpc>
            </a:pPr>
            <a:r>
              <a:rPr lang="en-US" sz="1600">
                <a:ea typeface="+mn-lt"/>
                <a:cs typeface="+mn-lt"/>
              </a:rPr>
              <a:t>The stock market prices change every day by market forces (supply and demand)and as well as news</a:t>
            </a:r>
            <a:endParaRPr lang="en-US" sz="1600">
              <a:cs typeface="Calibri"/>
            </a:endParaRPr>
          </a:p>
          <a:p>
            <a:pPr marL="1143000">
              <a:lnSpc>
                <a:spcPct val="90000"/>
              </a:lnSpc>
            </a:pPr>
            <a:r>
              <a:rPr lang="en-US" sz="1600">
                <a:ea typeface="+mn-lt"/>
                <a:cs typeface="+mn-lt"/>
              </a:rPr>
              <a:t> In recent years stock market predictions using NLP have become one of the reliable approaches to make decisions on particular stock.</a:t>
            </a:r>
          </a:p>
          <a:p>
            <a:pPr marL="1143000">
              <a:lnSpc>
                <a:spcPct val="90000"/>
              </a:lnSpc>
            </a:pPr>
            <a:r>
              <a:rPr lang="en-US" sz="1600" b="0" i="0">
                <a:effectLst/>
              </a:rPr>
              <a:t>This project is about analyzing twitter news data about Apple Inc. and predicting its future stock trend with sentiment classification. </a:t>
            </a:r>
            <a:endParaRPr lang="en-US" sz="1600">
              <a:ea typeface="+mn-lt"/>
              <a:cs typeface="+mn-lt"/>
            </a:endParaRPr>
          </a:p>
          <a:p>
            <a:pPr marL="1143000">
              <a:lnSpc>
                <a:spcPct val="90000"/>
              </a:lnSpc>
            </a:pPr>
            <a:r>
              <a:rPr lang="en-US" sz="1600">
                <a:ea typeface="+mn-lt"/>
                <a:cs typeface="+mn-lt"/>
              </a:rPr>
              <a:t>So, we used BERT model to find the sentiment between tweets and their affect on stock prices for investor based decisions. </a:t>
            </a:r>
          </a:p>
          <a:p>
            <a:pPr marL="1143000">
              <a:lnSpc>
                <a:spcPct val="90000"/>
              </a:lnSpc>
            </a:pPr>
            <a:r>
              <a:rPr lang="en-US" sz="1600">
                <a:cs typeface="Calibri" panose="020F0502020204030204"/>
              </a:rPr>
              <a:t>We also used a LSTM model which is built upon RNN to find the co-relation between “public sentiment” and “market trends”.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41318585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4D46FB-D326-978E-BB1C-F580A852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EBEBEB"/>
                </a:solidFill>
              </a:rPr>
              <a:t>Dataset</a:t>
            </a: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8ECC1-AF28-9E06-9DA2-B7F4A1667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In this project we used two main datasets . </a:t>
            </a:r>
          </a:p>
          <a:p>
            <a:r>
              <a:rPr lang="en-US"/>
              <a:t>APPLE company stocks which are taken from Kaggle.</a:t>
            </a:r>
          </a:p>
          <a:p>
            <a:pPr lvl="1"/>
            <a:r>
              <a:rPr lang="en-US">
                <a:cs typeface="Calibri"/>
                <a:hlinkClick r:id="rId2"/>
              </a:rPr>
              <a:t>https://www.kaggle.com/datasets/berkayalan/apple-stock-data-between-2015-and-2022?resource=download\</a:t>
            </a:r>
            <a:endParaRPr lang="en-US">
              <a:cs typeface="Calibri"/>
            </a:endParaRPr>
          </a:p>
          <a:p>
            <a:pPr lvl="1"/>
            <a:r>
              <a:rPr lang="en-US" b="1">
                <a:cs typeface="Calibri"/>
              </a:rPr>
              <a:t>Features: </a:t>
            </a:r>
            <a:r>
              <a:rPr lang="en-US">
                <a:cs typeface="Calibri"/>
              </a:rPr>
              <a:t>opening ,closing, highest, lowest price on particular date</a:t>
            </a:r>
          </a:p>
          <a:p>
            <a:pPr lvl="1"/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  <a:p>
            <a:pPr lvl="1"/>
            <a:endParaRPr lang="en-US"/>
          </a:p>
          <a:p>
            <a:endParaRPr lang="en-US">
              <a:cs typeface="Calibri"/>
            </a:endParaRP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DB888-3012-D0FC-02D2-3AF482A3C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916" y="2846020"/>
            <a:ext cx="5451627" cy="306653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169880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B4A54-346D-4702-F627-9CBFD5E64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cs typeface="Calibri"/>
              </a:rPr>
              <a:t>APPLE company Tweets Dataset:</a:t>
            </a:r>
          </a:p>
          <a:p>
            <a:pPr lvl="1">
              <a:lnSpc>
                <a:spcPct val="90000"/>
              </a:lnSpc>
            </a:pPr>
            <a:r>
              <a:rPr lang="en-US" dirty="0">
                <a:cs typeface="Calibri"/>
              </a:rPr>
              <a:t> </a:t>
            </a:r>
            <a:r>
              <a:rPr lang="en-US" dirty="0">
                <a:cs typeface="Calibri"/>
                <a:hlinkClick r:id="rId2"/>
              </a:rPr>
              <a:t>https</a:t>
            </a:r>
            <a:r>
              <a:rPr lang="en-US" dirty="0">
                <a:ea typeface="+mn-lt"/>
                <a:cs typeface="+mn-lt"/>
                <a:hlinkClick r:id="rId2"/>
              </a:rPr>
              <a:t>://drive.google.com/drive/u/0/my-drive</a:t>
            </a:r>
            <a:endParaRPr lang="en-US">
              <a:ea typeface="+mn-lt"/>
              <a:cs typeface="+mn-lt"/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cs typeface="Calibri"/>
              </a:rPr>
              <a:t>We scrapped the real-time data from twitter using </a:t>
            </a:r>
            <a:r>
              <a:rPr lang="en-US" b="1">
                <a:cs typeface="Calibri"/>
              </a:rPr>
              <a:t>snscrape</a:t>
            </a:r>
            <a:r>
              <a:rPr lang="en-US" dirty="0">
                <a:cs typeface="Calibri"/>
              </a:rPr>
              <a:t> library.</a:t>
            </a:r>
            <a:endParaRPr lang="en-US"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b="1" dirty="0">
                <a:cs typeface="Calibri"/>
              </a:rPr>
              <a:t>Features: </a:t>
            </a:r>
            <a:r>
              <a:rPr lang="en-US">
                <a:cs typeface="Calibri"/>
              </a:rPr>
              <a:t>DateTime</a:t>
            </a:r>
            <a:r>
              <a:rPr lang="en-US" dirty="0">
                <a:cs typeface="Calibri"/>
              </a:rPr>
              <a:t>, </a:t>
            </a:r>
            <a:r>
              <a:rPr lang="en-US">
                <a:cs typeface="Calibri"/>
              </a:rPr>
              <a:t>TweetId</a:t>
            </a:r>
            <a:r>
              <a:rPr lang="en-US" dirty="0">
                <a:cs typeface="Calibri"/>
              </a:rPr>
              <a:t>, Tweet, Username</a:t>
            </a:r>
            <a:endParaRPr lang="en-US">
              <a:cs typeface="Calibri"/>
            </a:endParaRP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cs typeface="Calibri"/>
              </a:rPr>
              <a:t>Size</a:t>
            </a:r>
            <a:r>
              <a:rPr lang="en-US" dirty="0">
                <a:cs typeface="Calibri"/>
              </a:rPr>
              <a:t>: 5K Tweets for sentiment analysis.</a:t>
            </a:r>
            <a:endParaRPr lang="en-US">
              <a:cs typeface="Calibri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1">
                <a:cs typeface="Calibri"/>
              </a:rPr>
              <a:t>Libraries:</a:t>
            </a:r>
            <a:r>
              <a:rPr lang="en-US">
                <a:cs typeface="Calibri"/>
              </a:rPr>
              <a:t> Keras, Tensorflow,Snscrape, BERT Transformer Libraries.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en-US">
              <a:cs typeface="Calibri"/>
            </a:endParaRPr>
          </a:p>
          <a:p>
            <a:pPr>
              <a:lnSpc>
                <a:spcPct val="90000"/>
              </a:lnSpc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53CC42-2B71-8519-BEC9-6B1626A09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916" y="2983043"/>
            <a:ext cx="5982661" cy="281815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307787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3D481-E842-53B2-CA9A-E1DDFA9A7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Implementation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E7487-4BAC-586E-745C-59EF72BB3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  <a:buClr>
                <a:schemeClr val="tx1"/>
              </a:buClr>
            </a:pPr>
            <a:r>
              <a:rPr lang="en-US" dirty="0">
                <a:latin typeface="+mn-lt"/>
              </a:rPr>
              <a:t>First, we scrape the live data from twitter.</a:t>
            </a:r>
          </a:p>
          <a:p>
            <a:pPr>
              <a:spcAft>
                <a:spcPts val="600"/>
              </a:spcAft>
              <a:buClr>
                <a:schemeClr val="tx1"/>
              </a:buClr>
            </a:pPr>
            <a:r>
              <a:rPr lang="en-US" dirty="0">
                <a:latin typeface="+mn-lt"/>
                <a:cs typeface="Calibri"/>
              </a:rPr>
              <a:t>These tweets are preprocessed and fed into BERT model for     sentiment analysis.</a:t>
            </a:r>
          </a:p>
          <a:p>
            <a:pPr>
              <a:spcAft>
                <a:spcPts val="600"/>
              </a:spcAft>
              <a:buClr>
                <a:schemeClr val="tx1"/>
              </a:buClr>
            </a:pPr>
            <a:r>
              <a:rPr lang="en-US" dirty="0">
                <a:latin typeface="+mn-lt"/>
                <a:cs typeface="Calibri"/>
              </a:rPr>
              <a:t>Then stock data along with sentimental data is given as input to LSTM model and which will predict the APPLE stock prices for the future.</a:t>
            </a:r>
          </a:p>
          <a:p>
            <a:pPr>
              <a:spcAft>
                <a:spcPts val="600"/>
              </a:spcAft>
              <a:buClr>
                <a:schemeClr val="tx1"/>
              </a:buClr>
            </a:pPr>
            <a:r>
              <a:rPr lang="en-US" dirty="0">
                <a:latin typeface="+mn-lt"/>
                <a:cs typeface="Calibri"/>
              </a:rPr>
              <a:t>For the output we plotted a graph which shows the stock prices variation for data with twitter sentiment and without twitter sentiment.</a:t>
            </a:r>
            <a:endParaRPr lang="en-US" b="1" dirty="0">
              <a:latin typeface="+mn-lt"/>
              <a:cs typeface="Calibri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651260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427544-1FC0-7DED-16F2-247BB96C5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Evaluation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D53C0-06E4-16B7-324B-C0393EA4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In this project , we have evaluated the BERT model based on accuracy </a:t>
            </a:r>
            <a:r>
              <a:rPr lang="en-US" b="1" dirty="0">
                <a:ea typeface="+mn-lt"/>
                <a:cs typeface="+mn-lt"/>
              </a:rPr>
              <a:t>precision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b="1" dirty="0">
                <a:ea typeface="+mn-lt"/>
                <a:cs typeface="+mn-lt"/>
              </a:rPr>
              <a:t>recall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>
                <a:cs typeface="Calibri" panose="020F0502020204030204"/>
              </a:rPr>
              <a:t>For the LSTM model , we calculated the Mean Square Error (MSE)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49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88CA74-46B0-FAC0-84BE-12E23B962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Results</a:t>
            </a:r>
          </a:p>
        </p:txBody>
      </p:sp>
      <p:sp useBgFill="1">
        <p:nvSpPr>
          <p:cNvPr id="33" name="Freeform: Shape 32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54F32615-0618-5088-BBD2-0C73E34BA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latin typeface="+mn-lt"/>
              </a:rPr>
              <a:t>Our experiment shows that the Bert model used in this project had achieve an accuracy of 67.55% for analysis of twitter sentiment.</a:t>
            </a:r>
            <a:endParaRPr lang="en-US" dirty="0">
              <a:latin typeface="+mn-lt"/>
            </a:endParaRPr>
          </a:p>
          <a:p>
            <a:endParaRPr lang="en-US" b="0" i="0" dirty="0">
              <a:effectLst/>
              <a:latin typeface="+mn-lt"/>
            </a:endParaRPr>
          </a:p>
          <a:p>
            <a:r>
              <a:rPr lang="en-US" b="0" i="0" dirty="0">
                <a:effectLst/>
                <a:latin typeface="+mn-lt"/>
              </a:rPr>
              <a:t>The experiments found that twitter sentiment from tweets had a significant impact on APPLE stock yield. </a:t>
            </a:r>
          </a:p>
        </p:txBody>
      </p:sp>
      <p:graphicFrame>
        <p:nvGraphicFramePr>
          <p:cNvPr id="22" name="Table 2">
            <a:extLst>
              <a:ext uri="{FF2B5EF4-FFF2-40B4-BE49-F238E27FC236}">
                <a16:creationId xmlns:a16="http://schemas.microsoft.com/office/drawing/2014/main" id="{6729A149-4DD6-D098-AEC0-9F8D93E094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7542344"/>
              </p:ext>
            </p:extLst>
          </p:nvPr>
        </p:nvGraphicFramePr>
        <p:xfrm>
          <a:off x="6091916" y="3890413"/>
          <a:ext cx="5744484" cy="9777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2976">
                  <a:extLst>
                    <a:ext uri="{9D8B030D-6E8A-4147-A177-3AD203B41FA5}">
                      <a16:colId xmlns:a16="http://schemas.microsoft.com/office/drawing/2014/main" val="4088333990"/>
                    </a:ext>
                  </a:extLst>
                </a:gridCol>
                <a:gridCol w="1609788">
                  <a:extLst>
                    <a:ext uri="{9D8B030D-6E8A-4147-A177-3AD203B41FA5}">
                      <a16:colId xmlns:a16="http://schemas.microsoft.com/office/drawing/2014/main" val="72882002"/>
                    </a:ext>
                  </a:extLst>
                </a:gridCol>
                <a:gridCol w="1611719">
                  <a:extLst>
                    <a:ext uri="{9D8B030D-6E8A-4147-A177-3AD203B41FA5}">
                      <a16:colId xmlns:a16="http://schemas.microsoft.com/office/drawing/2014/main" val="4234012928"/>
                    </a:ext>
                  </a:extLst>
                </a:gridCol>
                <a:gridCol w="1220001">
                  <a:extLst>
                    <a:ext uri="{9D8B030D-6E8A-4147-A177-3AD203B41FA5}">
                      <a16:colId xmlns:a16="http://schemas.microsoft.com/office/drawing/2014/main" val="3278793431"/>
                    </a:ext>
                  </a:extLst>
                </a:gridCol>
              </a:tblGrid>
              <a:tr h="488877">
                <a:tc>
                  <a:txBody>
                    <a:bodyPr/>
                    <a:lstStyle/>
                    <a:p>
                      <a:r>
                        <a:rPr lang="en-US" sz="2200"/>
                        <a:t>LOSS</a:t>
                      </a:r>
                    </a:p>
                  </a:txBody>
                  <a:tcPr marL="112661" marR="112661" marT="56330" marB="563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Accuracy</a:t>
                      </a:r>
                    </a:p>
                  </a:txBody>
                  <a:tcPr marL="112661" marR="112661" marT="56330" marB="563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Precision</a:t>
                      </a:r>
                    </a:p>
                  </a:txBody>
                  <a:tcPr marL="112661" marR="112661" marT="56330" marB="5633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Recall</a:t>
                      </a:r>
                    </a:p>
                  </a:txBody>
                  <a:tcPr marL="112661" marR="112661" marT="56330" marB="56330"/>
                </a:tc>
                <a:extLst>
                  <a:ext uri="{0D108BD9-81ED-4DB2-BD59-A6C34878D82A}">
                    <a16:rowId xmlns:a16="http://schemas.microsoft.com/office/drawing/2014/main" val="339874496"/>
                  </a:ext>
                </a:extLst>
              </a:tr>
              <a:tr h="488877">
                <a:tc>
                  <a:txBody>
                    <a:bodyPr/>
                    <a:lstStyle/>
                    <a:p>
                      <a:r>
                        <a:rPr lang="en-US" sz="2200"/>
                        <a:t>0.5889</a:t>
                      </a:r>
                    </a:p>
                  </a:txBody>
                  <a:tcPr marL="112661" marR="112661" marT="56330" marB="563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0.6755</a:t>
                      </a:r>
                    </a:p>
                  </a:txBody>
                  <a:tcPr marL="112661" marR="112661" marT="56330" marB="56330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0.6751</a:t>
                      </a:r>
                    </a:p>
                  </a:txBody>
                  <a:tcPr marL="112661" marR="112661" marT="56330" marB="5633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0.98</a:t>
                      </a:r>
                    </a:p>
                  </a:txBody>
                  <a:tcPr marL="112661" marR="112661" marT="56330" marB="56330"/>
                </a:tc>
                <a:extLst>
                  <a:ext uri="{0D108BD9-81ED-4DB2-BD59-A6C34878D82A}">
                    <a16:rowId xmlns:a16="http://schemas.microsoft.com/office/drawing/2014/main" val="3228858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56883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D42563-68EA-6053-594A-BC0AEE412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Reference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CA1AD-FA7C-FC66-CE9E-71A2E448E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There are many papers on stock market prediction using various models of NLP. Some of them are below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hlinkClick r:id="rId2"/>
              </a:rPr>
              <a:t>Stock Market Trend Analysis on Indian Financial News Headlines with Natural Language Processing | IEEE Conference Publication | IEEE Xplore</a:t>
            </a:r>
            <a:endParaRPr lang="en-US" sz="1500"/>
          </a:p>
          <a:p>
            <a:pPr marL="514350" lvl="1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500"/>
              <a:t>Here the proposed paper discuss about stock price prediction of companies  from twitter news trends by extracts trending info’s and makes predictions using NLP model – BERT-LSTM.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hlinkClick r:id="rId3"/>
              </a:rPr>
              <a:t>Stock Price Prediction Based on LSTM Neural Network: the Effectiveness of News Sentiment Analysis | IEEE Conference Publication | IEEE Xplore</a:t>
            </a:r>
            <a:endParaRPr lang="en-US" sz="1500"/>
          </a:p>
          <a:p>
            <a:pPr marL="514350" lvl="1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500"/>
              <a:t>This paper will investigate in whether the sentiment from company related articles from news website have predictive capabilities using LSTM in stock prediction.</a:t>
            </a:r>
          </a:p>
        </p:txBody>
      </p:sp>
    </p:spTree>
    <p:extLst>
      <p:ext uri="{BB962C8B-B14F-4D97-AF65-F5344CB8AC3E}">
        <p14:creationId xmlns:p14="http://schemas.microsoft.com/office/powerpoint/2010/main" val="34696298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A81905-F480-46A4-BC10-215D24EA1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02243F-3384-8845-C027-DCF1956DA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2012" y="1447800"/>
            <a:ext cx="5222325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25" name="Freeform 8">
            <a:extLst>
              <a:ext uri="{FF2B5EF4-FFF2-40B4-BE49-F238E27FC236}">
                <a16:creationId xmlns:a16="http://schemas.microsoft.com/office/drawing/2014/main" id="{36FD4D9D-3784-41E8-8405-A42B72F5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5692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09811DF6-66E4-43D5-B564-315179653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81964" cy="6858000"/>
          </a:xfrm>
          <a:custGeom>
            <a:avLst/>
            <a:gdLst>
              <a:gd name="connsiteX0" fmla="*/ 3137249 w 4481964"/>
              <a:gd name="connsiteY0" fmla="*/ 0 h 6858000"/>
              <a:gd name="connsiteX1" fmla="*/ 4480787 w 4481964"/>
              <a:gd name="connsiteY1" fmla="*/ 0 h 6858000"/>
              <a:gd name="connsiteX2" fmla="*/ 4455742 w 4481964"/>
              <a:gd name="connsiteY2" fmla="*/ 155676 h 6858000"/>
              <a:gd name="connsiteX3" fmla="*/ 4431873 w 4481964"/>
              <a:gd name="connsiteY3" fmla="*/ 310667 h 6858000"/>
              <a:gd name="connsiteX4" fmla="*/ 4408509 w 4481964"/>
              <a:gd name="connsiteY4" fmla="*/ 466344 h 6858000"/>
              <a:gd name="connsiteX5" fmla="*/ 4388506 w 4481964"/>
              <a:gd name="connsiteY5" fmla="*/ 622706 h 6858000"/>
              <a:gd name="connsiteX6" fmla="*/ 4368335 w 4481964"/>
              <a:gd name="connsiteY6" fmla="*/ 778383 h 6858000"/>
              <a:gd name="connsiteX7" fmla="*/ 4349509 w 4481964"/>
              <a:gd name="connsiteY7" fmla="*/ 934745 h 6858000"/>
              <a:gd name="connsiteX8" fmla="*/ 4333373 w 4481964"/>
              <a:gd name="connsiteY8" fmla="*/ 1089050 h 6858000"/>
              <a:gd name="connsiteX9" fmla="*/ 4318077 w 4481964"/>
              <a:gd name="connsiteY9" fmla="*/ 1245413 h 6858000"/>
              <a:gd name="connsiteX10" fmla="*/ 4304125 w 4481964"/>
              <a:gd name="connsiteY10" fmla="*/ 1401089 h 6858000"/>
              <a:gd name="connsiteX11" fmla="*/ 4292023 w 4481964"/>
              <a:gd name="connsiteY11" fmla="*/ 1554023 h 6858000"/>
              <a:gd name="connsiteX12" fmla="*/ 4279920 w 4481964"/>
              <a:gd name="connsiteY12" fmla="*/ 1709013 h 6858000"/>
              <a:gd name="connsiteX13" fmla="*/ 4269835 w 4481964"/>
              <a:gd name="connsiteY13" fmla="*/ 1861947 h 6858000"/>
              <a:gd name="connsiteX14" fmla="*/ 4261935 w 4481964"/>
              <a:gd name="connsiteY14" fmla="*/ 2014880 h 6858000"/>
              <a:gd name="connsiteX15" fmla="*/ 4253698 w 4481964"/>
              <a:gd name="connsiteY15" fmla="*/ 2167128 h 6858000"/>
              <a:gd name="connsiteX16" fmla="*/ 4246807 w 4481964"/>
              <a:gd name="connsiteY16" fmla="*/ 2318004 h 6858000"/>
              <a:gd name="connsiteX17" fmla="*/ 4241932 w 4481964"/>
              <a:gd name="connsiteY17" fmla="*/ 2467508 h 6858000"/>
              <a:gd name="connsiteX18" fmla="*/ 4237730 w 4481964"/>
              <a:gd name="connsiteY18" fmla="*/ 2617013 h 6858000"/>
              <a:gd name="connsiteX19" fmla="*/ 4233696 w 4481964"/>
              <a:gd name="connsiteY19" fmla="*/ 2765145 h 6858000"/>
              <a:gd name="connsiteX20" fmla="*/ 4231847 w 4481964"/>
              <a:gd name="connsiteY20" fmla="*/ 2911221 h 6858000"/>
              <a:gd name="connsiteX21" fmla="*/ 4229830 w 4481964"/>
              <a:gd name="connsiteY21" fmla="*/ 3057296 h 6858000"/>
              <a:gd name="connsiteX22" fmla="*/ 4228821 w 4481964"/>
              <a:gd name="connsiteY22" fmla="*/ 3201314 h 6858000"/>
              <a:gd name="connsiteX23" fmla="*/ 4229830 w 4481964"/>
              <a:gd name="connsiteY23" fmla="*/ 3343960 h 6858000"/>
              <a:gd name="connsiteX24" fmla="*/ 4229830 w 4481964"/>
              <a:gd name="connsiteY24" fmla="*/ 3485235 h 6858000"/>
              <a:gd name="connsiteX25" fmla="*/ 4231847 w 4481964"/>
              <a:gd name="connsiteY25" fmla="*/ 3625138 h 6858000"/>
              <a:gd name="connsiteX26" fmla="*/ 4234872 w 4481964"/>
              <a:gd name="connsiteY26" fmla="*/ 3762298 h 6858000"/>
              <a:gd name="connsiteX27" fmla="*/ 4237730 w 4481964"/>
              <a:gd name="connsiteY27" fmla="*/ 3898087 h 6858000"/>
              <a:gd name="connsiteX28" fmla="*/ 4240924 w 4481964"/>
              <a:gd name="connsiteY28" fmla="*/ 4031132 h 6858000"/>
              <a:gd name="connsiteX29" fmla="*/ 4245798 w 4481964"/>
              <a:gd name="connsiteY29" fmla="*/ 4163491 h 6858000"/>
              <a:gd name="connsiteX30" fmla="*/ 4251009 w 4481964"/>
              <a:gd name="connsiteY30" fmla="*/ 4293793 h 6858000"/>
              <a:gd name="connsiteX31" fmla="*/ 4255715 w 4481964"/>
              <a:gd name="connsiteY31" fmla="*/ 4421352 h 6858000"/>
              <a:gd name="connsiteX32" fmla="*/ 4268995 w 4481964"/>
              <a:gd name="connsiteY32" fmla="*/ 4670298 h 6858000"/>
              <a:gd name="connsiteX33" fmla="*/ 4283114 w 4481964"/>
              <a:gd name="connsiteY33" fmla="*/ 4908956 h 6858000"/>
              <a:gd name="connsiteX34" fmla="*/ 4297906 w 4481964"/>
              <a:gd name="connsiteY34" fmla="*/ 5138013 h 6858000"/>
              <a:gd name="connsiteX35" fmla="*/ 4314211 w 4481964"/>
              <a:gd name="connsiteY35" fmla="*/ 5354726 h 6858000"/>
              <a:gd name="connsiteX36" fmla="*/ 4331188 w 4481964"/>
              <a:gd name="connsiteY36" fmla="*/ 5561838 h 6858000"/>
              <a:gd name="connsiteX37" fmla="*/ 4349509 w 4481964"/>
              <a:gd name="connsiteY37" fmla="*/ 5753862 h 6858000"/>
              <a:gd name="connsiteX38" fmla="*/ 4367495 w 4481964"/>
              <a:gd name="connsiteY38" fmla="*/ 5934227 h 6858000"/>
              <a:gd name="connsiteX39" fmla="*/ 4385480 w 4481964"/>
              <a:gd name="connsiteY39" fmla="*/ 6100191 h 6858000"/>
              <a:gd name="connsiteX40" fmla="*/ 4402457 w 4481964"/>
              <a:gd name="connsiteY40" fmla="*/ 6252438 h 6858000"/>
              <a:gd name="connsiteX41" fmla="*/ 4418594 w 4481964"/>
              <a:gd name="connsiteY41" fmla="*/ 6387541 h 6858000"/>
              <a:gd name="connsiteX42" fmla="*/ 4433890 w 4481964"/>
              <a:gd name="connsiteY42" fmla="*/ 6509613 h 6858000"/>
              <a:gd name="connsiteX43" fmla="*/ 4446665 w 4481964"/>
              <a:gd name="connsiteY43" fmla="*/ 6612483 h 6858000"/>
              <a:gd name="connsiteX44" fmla="*/ 4458767 w 4481964"/>
              <a:gd name="connsiteY44" fmla="*/ 6698894 h 6858000"/>
              <a:gd name="connsiteX45" fmla="*/ 4476081 w 4481964"/>
              <a:gd name="connsiteY45" fmla="*/ 6817538 h 6858000"/>
              <a:gd name="connsiteX46" fmla="*/ 4481964 w 4481964"/>
              <a:gd name="connsiteY46" fmla="*/ 6858000 h 6858000"/>
              <a:gd name="connsiteX47" fmla="*/ 3577807 w 4481964"/>
              <a:gd name="connsiteY47" fmla="*/ 6858000 h 6858000"/>
              <a:gd name="connsiteX48" fmla="*/ 3577807 w 4481964"/>
              <a:gd name="connsiteY48" fmla="*/ 6858000 h 6858000"/>
              <a:gd name="connsiteX49" fmla="*/ 0 w 4481964"/>
              <a:gd name="connsiteY49" fmla="*/ 6858000 h 6858000"/>
              <a:gd name="connsiteX50" fmla="*/ 0 w 4481964"/>
              <a:gd name="connsiteY50" fmla="*/ 0 h 6858000"/>
              <a:gd name="connsiteX51" fmla="*/ 3137249 w 448196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481964" h="6858000">
                <a:moveTo>
                  <a:pt x="3137249" y="0"/>
                </a:moveTo>
                <a:lnTo>
                  <a:pt x="4480787" y="0"/>
                </a:lnTo>
                <a:lnTo>
                  <a:pt x="4455742" y="155676"/>
                </a:lnTo>
                <a:lnTo>
                  <a:pt x="4431873" y="310667"/>
                </a:lnTo>
                <a:lnTo>
                  <a:pt x="4408509" y="466344"/>
                </a:lnTo>
                <a:lnTo>
                  <a:pt x="4388506" y="622706"/>
                </a:lnTo>
                <a:lnTo>
                  <a:pt x="4368335" y="778383"/>
                </a:lnTo>
                <a:lnTo>
                  <a:pt x="4349509" y="934745"/>
                </a:lnTo>
                <a:lnTo>
                  <a:pt x="4333373" y="1089050"/>
                </a:lnTo>
                <a:lnTo>
                  <a:pt x="4318077" y="1245413"/>
                </a:lnTo>
                <a:lnTo>
                  <a:pt x="4304125" y="1401089"/>
                </a:lnTo>
                <a:lnTo>
                  <a:pt x="4292023" y="1554023"/>
                </a:lnTo>
                <a:lnTo>
                  <a:pt x="4279920" y="1709013"/>
                </a:lnTo>
                <a:lnTo>
                  <a:pt x="4269835" y="1861947"/>
                </a:lnTo>
                <a:lnTo>
                  <a:pt x="4261935" y="2014880"/>
                </a:lnTo>
                <a:lnTo>
                  <a:pt x="4253698" y="2167128"/>
                </a:lnTo>
                <a:lnTo>
                  <a:pt x="4246807" y="2318004"/>
                </a:lnTo>
                <a:lnTo>
                  <a:pt x="4241932" y="2467508"/>
                </a:lnTo>
                <a:lnTo>
                  <a:pt x="4237730" y="2617013"/>
                </a:lnTo>
                <a:lnTo>
                  <a:pt x="4233696" y="2765145"/>
                </a:lnTo>
                <a:lnTo>
                  <a:pt x="4231847" y="2911221"/>
                </a:lnTo>
                <a:lnTo>
                  <a:pt x="4229830" y="3057296"/>
                </a:lnTo>
                <a:lnTo>
                  <a:pt x="4228821" y="3201314"/>
                </a:lnTo>
                <a:lnTo>
                  <a:pt x="4229830" y="3343960"/>
                </a:lnTo>
                <a:lnTo>
                  <a:pt x="4229830" y="3485235"/>
                </a:lnTo>
                <a:lnTo>
                  <a:pt x="4231847" y="3625138"/>
                </a:lnTo>
                <a:lnTo>
                  <a:pt x="4234872" y="3762298"/>
                </a:lnTo>
                <a:lnTo>
                  <a:pt x="4237730" y="3898087"/>
                </a:lnTo>
                <a:lnTo>
                  <a:pt x="4240924" y="4031132"/>
                </a:lnTo>
                <a:lnTo>
                  <a:pt x="4245798" y="4163491"/>
                </a:lnTo>
                <a:lnTo>
                  <a:pt x="4251009" y="4293793"/>
                </a:lnTo>
                <a:lnTo>
                  <a:pt x="4255715" y="4421352"/>
                </a:lnTo>
                <a:lnTo>
                  <a:pt x="4268995" y="4670298"/>
                </a:lnTo>
                <a:lnTo>
                  <a:pt x="4283114" y="4908956"/>
                </a:lnTo>
                <a:lnTo>
                  <a:pt x="4297906" y="5138013"/>
                </a:lnTo>
                <a:lnTo>
                  <a:pt x="4314211" y="5354726"/>
                </a:lnTo>
                <a:lnTo>
                  <a:pt x="4331188" y="5561838"/>
                </a:lnTo>
                <a:lnTo>
                  <a:pt x="4349509" y="5753862"/>
                </a:lnTo>
                <a:lnTo>
                  <a:pt x="4367495" y="5934227"/>
                </a:lnTo>
                <a:lnTo>
                  <a:pt x="4385480" y="6100191"/>
                </a:lnTo>
                <a:lnTo>
                  <a:pt x="4402457" y="6252438"/>
                </a:lnTo>
                <a:lnTo>
                  <a:pt x="4418594" y="6387541"/>
                </a:lnTo>
                <a:lnTo>
                  <a:pt x="4433890" y="6509613"/>
                </a:lnTo>
                <a:lnTo>
                  <a:pt x="4446665" y="6612483"/>
                </a:lnTo>
                <a:lnTo>
                  <a:pt x="4458767" y="6698894"/>
                </a:lnTo>
                <a:lnTo>
                  <a:pt x="4476081" y="6817538"/>
                </a:lnTo>
                <a:lnTo>
                  <a:pt x="4481964" y="6858000"/>
                </a:lnTo>
                <a:lnTo>
                  <a:pt x="3577807" y="6858000"/>
                </a:lnTo>
                <a:lnTo>
                  <a:pt x="3577807" y="6858000"/>
                </a:lnTo>
                <a:lnTo>
                  <a:pt x="0" y="6858000"/>
                </a:lnTo>
                <a:lnTo>
                  <a:pt x="0" y="0"/>
                </a:lnTo>
                <a:lnTo>
                  <a:pt x="313724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0817A52-B891-4228-A61E-0C0A57632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Graphic 5" descr="Handshake">
            <a:extLst>
              <a:ext uri="{FF2B5EF4-FFF2-40B4-BE49-F238E27FC236}">
                <a16:creationId xmlns:a16="http://schemas.microsoft.com/office/drawing/2014/main" id="{517BF13E-8F06-ADC4-1D9D-C4ECFA7D4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7240" y="2074882"/>
            <a:ext cx="2936836" cy="293683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60270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235</TotalTime>
  <Words>519</Words>
  <Application>Microsoft Office PowerPoint</Application>
  <PresentationFormat>Widescreen</PresentationFormat>
  <Paragraphs>52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Wingdings</vt:lpstr>
      <vt:lpstr>Wingdings 3</vt:lpstr>
      <vt:lpstr>Ion</vt:lpstr>
      <vt:lpstr>Stock Market Forecasting Using NLP </vt:lpstr>
      <vt:lpstr>Project Objective </vt:lpstr>
      <vt:lpstr>Dataset</vt:lpstr>
      <vt:lpstr>PowerPoint Presentation</vt:lpstr>
      <vt:lpstr>Implementation </vt:lpstr>
      <vt:lpstr>Evaluation Methodology</vt:lpstr>
      <vt:lpstr>Results</vt:lpstr>
      <vt:lpstr>Reference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Forecasting Using NLP </dc:title>
  <dc:creator>Aitipamula, Jyothsna</dc:creator>
  <cp:lastModifiedBy>Aitipamula, Jyothsna</cp:lastModifiedBy>
  <cp:revision>1</cp:revision>
  <dcterms:created xsi:type="dcterms:W3CDTF">2022-12-07T17:47:11Z</dcterms:created>
  <dcterms:modified xsi:type="dcterms:W3CDTF">2022-12-07T21:42:44Z</dcterms:modified>
</cp:coreProperties>
</file>

<file path=docProps/thumbnail.jpeg>
</file>